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7" r:id="rId1"/>
  </p:sldMasterIdLst>
  <p:notesMasterIdLst>
    <p:notesMasterId r:id="rId13"/>
  </p:notesMasterIdLst>
  <p:sldIdLst>
    <p:sldId id="256" r:id="rId2"/>
    <p:sldId id="259" r:id="rId3"/>
    <p:sldId id="260" r:id="rId4"/>
    <p:sldId id="261" r:id="rId5"/>
    <p:sldId id="267" r:id="rId6"/>
    <p:sldId id="262" r:id="rId7"/>
    <p:sldId id="263" r:id="rId8"/>
    <p:sldId id="265" r:id="rId9"/>
    <p:sldId id="264" r:id="rId10"/>
    <p:sldId id="268" r:id="rId11"/>
    <p:sldId id="266" r:id="rId12"/>
  </p:sldIdLst>
  <p:sldSz cx="12192000" cy="6858000"/>
  <p:notesSz cx="68119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A389"/>
    <a:srgbClr val="E0655D"/>
    <a:srgbClr val="9C4F39"/>
    <a:srgbClr val="005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101" d="100"/>
          <a:sy n="101" d="100"/>
        </p:scale>
        <p:origin x="132"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CE8A98B2-814A-4F32-B21C-5F3CA21D7C59}" type="datetimeFigureOut">
              <a:rPr lang="is-IS" smtClean="0"/>
              <a:t>10.4.2017</a:t>
            </a:fld>
            <a:endParaRPr lang="is-IS"/>
          </a:p>
        </p:txBody>
      </p:sp>
      <p:sp>
        <p:nvSpPr>
          <p:cNvPr id="4" name="Slide Image Placeholder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C124170F-AF7C-4E11-911B-78C28996483A}" type="slidenum">
              <a:rPr lang="is-IS" smtClean="0"/>
              <a:t>‹#›</a:t>
            </a:fld>
            <a:endParaRPr lang="is-IS"/>
          </a:p>
        </p:txBody>
      </p:sp>
    </p:spTree>
    <p:extLst>
      <p:ext uri="{BB962C8B-B14F-4D97-AF65-F5344CB8AC3E}">
        <p14:creationId xmlns:p14="http://schemas.microsoft.com/office/powerpoint/2010/main" val="1789012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s-IS" baseline="0" smtClean="0"/>
              <a:t>An introduction of sorts to the deliberations at this juncture. </a:t>
            </a:r>
          </a:p>
          <a:p>
            <a:endParaRPr lang="is-IS" baseline="0" smtClean="0"/>
          </a:p>
          <a:p>
            <a:r>
              <a:rPr lang="is-IS" baseline="0" smtClean="0"/>
              <a:t>Now we have a new system in place. How can we ensure that it is as successful as possible. </a:t>
            </a:r>
          </a:p>
          <a:p>
            <a:endParaRPr lang="is-IS" baseline="0" smtClean="0"/>
          </a:p>
          <a:p>
            <a:r>
              <a:rPr lang="is-IS" baseline="0" smtClean="0"/>
              <a:t>Icelanders have not been so good at long-term thinking or strong in following plans. </a:t>
            </a:r>
          </a:p>
          <a:p>
            <a:endParaRPr lang="is-IS" baseline="0" smtClean="0"/>
          </a:p>
          <a:p>
            <a:endParaRPr lang="is-IS"/>
          </a:p>
        </p:txBody>
      </p:sp>
      <p:sp>
        <p:nvSpPr>
          <p:cNvPr id="4" name="Slide Number Placeholder 3"/>
          <p:cNvSpPr>
            <a:spLocks noGrp="1"/>
          </p:cNvSpPr>
          <p:nvPr>
            <p:ph type="sldNum" sz="quarter" idx="10"/>
          </p:nvPr>
        </p:nvSpPr>
        <p:spPr/>
        <p:txBody>
          <a:bodyPr/>
          <a:lstStyle/>
          <a:p>
            <a:fld id="{C124170F-AF7C-4E11-911B-78C28996483A}" type="slidenum">
              <a:rPr lang="is-IS" smtClean="0"/>
              <a:t>1</a:t>
            </a:fld>
            <a:endParaRPr lang="is-IS"/>
          </a:p>
        </p:txBody>
      </p:sp>
    </p:spTree>
    <p:extLst>
      <p:ext uri="{BB962C8B-B14F-4D97-AF65-F5344CB8AC3E}">
        <p14:creationId xmlns:p14="http://schemas.microsoft.com/office/powerpoint/2010/main" val="767105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10</a:t>
            </a:fld>
            <a:endParaRPr lang="is-IS"/>
          </a:p>
        </p:txBody>
      </p:sp>
    </p:spTree>
    <p:extLst>
      <p:ext uri="{BB962C8B-B14F-4D97-AF65-F5344CB8AC3E}">
        <p14:creationId xmlns:p14="http://schemas.microsoft.com/office/powerpoint/2010/main" val="290363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11</a:t>
            </a:fld>
            <a:endParaRPr lang="is-IS"/>
          </a:p>
        </p:txBody>
      </p:sp>
    </p:spTree>
    <p:extLst>
      <p:ext uri="{BB962C8B-B14F-4D97-AF65-F5344CB8AC3E}">
        <p14:creationId xmlns:p14="http://schemas.microsoft.com/office/powerpoint/2010/main" val="1746027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baseline="0" smtClean="0"/>
              <a:t>A favorite pastime of Icelanders to talk things up or to talk them down. </a:t>
            </a:r>
          </a:p>
          <a:p>
            <a:endParaRPr lang="is-IS" baseline="0" smtClean="0"/>
          </a:p>
          <a:p>
            <a:r>
              <a:rPr lang="is-IS" baseline="0" smtClean="0"/>
              <a:t>It is quite easy when you don‘t have the data!</a:t>
            </a:r>
          </a:p>
          <a:p>
            <a:endParaRPr lang="is-IS" baseline="0" smtClean="0"/>
          </a:p>
          <a:p>
            <a:r>
              <a:rPr lang="is-IS" baseline="0" smtClean="0"/>
              <a:t>The acute shortage of housing had fuelled a ridiculous rise in prices. But there are also those who benefit from an upward spiral in demand. </a:t>
            </a:r>
          </a:p>
          <a:p>
            <a:endParaRPr lang="is-IS" baseline="0" smtClean="0"/>
          </a:p>
          <a:p>
            <a:r>
              <a:rPr lang="is-IS" baseline="0" smtClean="0"/>
              <a:t>A lesson from the last time this happened (in 2005-2007) was that many building societies and housing associations cashed in when the bubble had grown out of all proportions. It was simply to lucrative for those parties not to use the opportunity, even though some of them were not even „for-profit“ based. This of course became a major problem post-2008 when the buyers of these houses went bankrupt. </a:t>
            </a:r>
          </a:p>
          <a:p>
            <a:endParaRPr lang="is-IS" baseline="0" smtClean="0"/>
          </a:p>
          <a:p>
            <a:r>
              <a:rPr lang="is-IS" baseline="0" smtClean="0"/>
              <a:t>The new legislation in place since last summer and which the HFF people will present is intended to cover such loop-holes, ie. that the housing which has received publis grants is not sold so that the owners (who are also recipients of the grants) may cash in a profit when prices go up. </a:t>
            </a:r>
          </a:p>
          <a:p>
            <a:endParaRPr lang="is-IS" baseline="0" smtClean="0"/>
          </a:p>
          <a:p>
            <a:r>
              <a:rPr lang="is-IS" baseline="0" smtClean="0"/>
              <a:t>The problem however is that in a small country everybody knows everybody... </a:t>
            </a:r>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2</a:t>
            </a:fld>
            <a:endParaRPr lang="is-IS"/>
          </a:p>
        </p:txBody>
      </p:sp>
    </p:spTree>
    <p:extLst>
      <p:ext uri="{BB962C8B-B14F-4D97-AF65-F5344CB8AC3E}">
        <p14:creationId xmlns:p14="http://schemas.microsoft.com/office/powerpoint/2010/main" val="2210695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smtClean="0"/>
              <a:t>The</a:t>
            </a:r>
            <a:r>
              <a:rPr lang="is-IS" baseline="0" smtClean="0"/>
              <a:t> legal obligations of Icelandic municipalities have been reasonably clear for the past 20 years. </a:t>
            </a:r>
            <a:r>
              <a:rPr lang="is-IS" baseline="0" smtClean="0"/>
              <a:t>The main task is to provide affordable housing, which also encompasses support for first-buyers. </a:t>
            </a:r>
            <a:endParaRPr lang="is-IS" baseline="0" smtClean="0"/>
          </a:p>
          <a:p>
            <a:endParaRPr lang="is-IS" baseline="0" smtClean="0"/>
          </a:p>
          <a:p>
            <a:r>
              <a:rPr lang="is-IS" baseline="0" smtClean="0"/>
              <a:t>Implemention has, however, not followed. Reasons for this is amongst other things that the HFF had difficulties in executing its supportive role. </a:t>
            </a:r>
          </a:p>
          <a:p>
            <a:endParaRPr lang="is-IS" baseline="0" smtClean="0"/>
          </a:p>
          <a:p>
            <a:r>
              <a:rPr lang="is-IS" baseline="0" smtClean="0"/>
              <a:t>The dual-nature of HFF, both a bank– lending and as the main central state agency for promoting public housing policies. </a:t>
            </a:r>
            <a:endParaRPr lang="is-IS" smtClean="0"/>
          </a:p>
          <a:p>
            <a:endParaRPr lang="is-IS" smtClean="0"/>
          </a:p>
          <a:p>
            <a:r>
              <a:rPr lang="is-IS" smtClean="0"/>
              <a:t>2016: HFF becomes</a:t>
            </a:r>
            <a:r>
              <a:rPr lang="is-IS" baseline="0" smtClean="0"/>
              <a:t> a central Actor, providing the municipalities with much-needed support in making cohesive plans. </a:t>
            </a:r>
          </a:p>
          <a:p>
            <a:endParaRPr lang="is-IS" baseline="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s-IS" baseline="0" smtClean="0"/>
              <a:t>After the reform HFF will concentrate on the support role. </a:t>
            </a:r>
            <a:endParaRPr lang="is-IS" baseline="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is-IS" baseline="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s-IS" baseline="0" smtClean="0"/>
              <a:t>The Minister </a:t>
            </a:r>
            <a:r>
              <a:rPr lang="en-US" baseline="0" smtClean="0"/>
              <a:t>of Social Affairs and Equality has announced that he will present Parliament with a bill for t</a:t>
            </a:r>
            <a:r>
              <a:rPr lang="is-IS" baseline="0" smtClean="0"/>
              <a:t>he future legislation on the role of HFF. </a:t>
            </a:r>
          </a:p>
          <a:p>
            <a:pPr marL="0" marR="0" lvl="0" indent="0" algn="l" defTabSz="914400" rtl="0" eaLnBrk="1" fontAlgn="auto" latinLnBrk="0" hangingPunct="1">
              <a:lnSpc>
                <a:spcPct val="100000"/>
              </a:lnSpc>
              <a:spcBef>
                <a:spcPts val="0"/>
              </a:spcBef>
              <a:spcAft>
                <a:spcPts val="0"/>
              </a:spcAft>
              <a:buClrTx/>
              <a:buSzTx/>
              <a:buFontTx/>
              <a:buNone/>
              <a:tabLst/>
              <a:defRPr/>
            </a:pPr>
            <a:endParaRPr lang="is-IS" baseline="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is-IS" baseline="0" smtClean="0"/>
          </a:p>
          <a:p>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3</a:t>
            </a:fld>
            <a:endParaRPr lang="is-IS"/>
          </a:p>
        </p:txBody>
      </p:sp>
    </p:spTree>
    <p:extLst>
      <p:ext uri="{BB962C8B-B14F-4D97-AF65-F5344CB8AC3E}">
        <p14:creationId xmlns:p14="http://schemas.microsoft.com/office/powerpoint/2010/main" val="2519279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smtClean="0"/>
              <a:t>The</a:t>
            </a:r>
            <a:r>
              <a:rPr lang="is-IS" baseline="0" smtClean="0"/>
              <a:t> four cornerstones or so to speak, are the following and deal with: </a:t>
            </a:r>
          </a:p>
          <a:p>
            <a:pPr marL="171450" indent="-171450">
              <a:buFont typeface="Arial" panose="020B0604020202020204" pitchFamily="34" charset="0"/>
              <a:buChar char="•"/>
            </a:pPr>
            <a:r>
              <a:rPr lang="is-IS" baseline="0" smtClean="0"/>
              <a:t>The need for stability</a:t>
            </a:r>
          </a:p>
          <a:p>
            <a:pPr marL="171450" indent="-171450">
              <a:buFont typeface="Arial" panose="020B0604020202020204" pitchFamily="34" charset="0"/>
              <a:buChar char="•"/>
            </a:pPr>
            <a:r>
              <a:rPr lang="is-IS" baseline="0" smtClean="0"/>
              <a:t>Shifting demographics</a:t>
            </a:r>
          </a:p>
          <a:p>
            <a:pPr marL="171450" indent="-171450">
              <a:buFont typeface="Arial" panose="020B0604020202020204" pitchFamily="34" charset="0"/>
              <a:buChar char="•"/>
            </a:pPr>
            <a:r>
              <a:rPr lang="is-IS" baseline="0" smtClean="0"/>
              <a:t>The mentality of the rollercoaster economy and</a:t>
            </a:r>
          </a:p>
          <a:p>
            <a:pPr marL="171450" indent="-171450">
              <a:buFont typeface="Arial" panose="020B0604020202020204" pitchFamily="34" charset="0"/>
              <a:buChar char="•"/>
            </a:pPr>
            <a:r>
              <a:rPr lang="is-IS" baseline="0" smtClean="0"/>
              <a:t>Inflation of Norms. </a:t>
            </a:r>
          </a:p>
          <a:p>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4</a:t>
            </a:fld>
            <a:endParaRPr lang="is-IS"/>
          </a:p>
        </p:txBody>
      </p:sp>
    </p:spTree>
    <p:extLst>
      <p:ext uri="{BB962C8B-B14F-4D97-AF65-F5344CB8AC3E}">
        <p14:creationId xmlns:p14="http://schemas.microsoft.com/office/powerpoint/2010/main" val="1376197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smtClean="0"/>
              <a:t>The</a:t>
            </a:r>
            <a:r>
              <a:rPr lang="is-IS" baseline="0" smtClean="0"/>
              <a:t> toolkit for achieving the objectives in the policy. </a:t>
            </a:r>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5</a:t>
            </a:fld>
            <a:endParaRPr lang="is-IS"/>
          </a:p>
        </p:txBody>
      </p:sp>
    </p:spTree>
    <p:extLst>
      <p:ext uri="{BB962C8B-B14F-4D97-AF65-F5344CB8AC3E}">
        <p14:creationId xmlns:p14="http://schemas.microsoft.com/office/powerpoint/2010/main" val="4047342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smtClean="0"/>
              <a:t>It</a:t>
            </a:r>
            <a:r>
              <a:rPr lang="is-IS" baseline="0" smtClean="0"/>
              <a:t> is more easily said than done for people to move on when they get better off. The problem is well known for example in Denmark, and has direct bearing on the application of European rules on State Aid. </a:t>
            </a:r>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6</a:t>
            </a:fld>
            <a:endParaRPr lang="is-IS"/>
          </a:p>
        </p:txBody>
      </p:sp>
    </p:spTree>
    <p:extLst>
      <p:ext uri="{BB962C8B-B14F-4D97-AF65-F5344CB8AC3E}">
        <p14:creationId xmlns:p14="http://schemas.microsoft.com/office/powerpoint/2010/main" val="2376297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baseline="0" smtClean="0"/>
          </a:p>
        </p:txBody>
      </p:sp>
      <p:sp>
        <p:nvSpPr>
          <p:cNvPr id="4" name="Slide Number Placeholder 3"/>
          <p:cNvSpPr>
            <a:spLocks noGrp="1"/>
          </p:cNvSpPr>
          <p:nvPr>
            <p:ph type="sldNum" sz="quarter" idx="10"/>
          </p:nvPr>
        </p:nvSpPr>
        <p:spPr/>
        <p:txBody>
          <a:bodyPr/>
          <a:lstStyle/>
          <a:p>
            <a:fld id="{503BD5AF-620C-4BF3-88D8-139709854C65}" type="slidenum">
              <a:rPr lang="is-IS" smtClean="0"/>
              <a:pPr/>
              <a:t>7</a:t>
            </a:fld>
            <a:endParaRPr lang="is-IS"/>
          </a:p>
        </p:txBody>
      </p:sp>
    </p:spTree>
    <p:extLst>
      <p:ext uri="{BB962C8B-B14F-4D97-AF65-F5344CB8AC3E}">
        <p14:creationId xmlns:p14="http://schemas.microsoft.com/office/powerpoint/2010/main" val="4293271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8</a:t>
            </a:fld>
            <a:endParaRPr lang="is-IS"/>
          </a:p>
        </p:txBody>
      </p:sp>
    </p:spTree>
    <p:extLst>
      <p:ext uri="{BB962C8B-B14F-4D97-AF65-F5344CB8AC3E}">
        <p14:creationId xmlns:p14="http://schemas.microsoft.com/office/powerpoint/2010/main" val="1804917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503BD5AF-620C-4BF3-88D8-139709854C65}" type="slidenum">
              <a:rPr lang="is-IS" smtClean="0"/>
              <a:pPr/>
              <a:t>9</a:t>
            </a:fld>
            <a:endParaRPr lang="is-IS"/>
          </a:p>
        </p:txBody>
      </p:sp>
    </p:spTree>
    <p:extLst>
      <p:ext uri="{BB962C8B-B14F-4D97-AF65-F5344CB8AC3E}">
        <p14:creationId xmlns:p14="http://schemas.microsoft.com/office/powerpoint/2010/main" val="180185824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8619067"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latin typeface="Candara" panose="020E0502030303020204" pitchFamily="34" charset="0"/>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latin typeface="Candara" panose="020E0502030303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9" name="TextBox 8"/>
          <p:cNvSpPr txBox="1"/>
          <p:nvPr userDrawn="1"/>
        </p:nvSpPr>
        <p:spPr>
          <a:xfrm>
            <a:off x="156908" y="6308079"/>
            <a:ext cx="3479927" cy="338554"/>
          </a:xfrm>
          <a:prstGeom prst="rect">
            <a:avLst/>
          </a:prstGeom>
          <a:noFill/>
        </p:spPr>
        <p:txBody>
          <a:bodyPr wrap="none" rtlCol="0">
            <a:spAutoFit/>
          </a:bodyPr>
          <a:lstStyle/>
          <a:p>
            <a:r>
              <a:rPr lang="is-IS" sz="1600" smtClean="0">
                <a:solidFill>
                  <a:srgbClr val="0054A6"/>
                </a:solidFill>
              </a:rPr>
              <a:t>Meeting 11 April 2017</a:t>
            </a:r>
            <a:r>
              <a:rPr lang="is-IS" sz="1600" baseline="0" smtClean="0">
                <a:solidFill>
                  <a:srgbClr val="0054A6"/>
                </a:solidFill>
              </a:rPr>
              <a:t> with Alf Karlsson </a:t>
            </a:r>
            <a:endParaRPr lang="is-IS" sz="1600" dirty="0">
              <a:solidFill>
                <a:srgbClr val="0054A6"/>
              </a:solidFill>
            </a:endParaRPr>
          </a:p>
        </p:txBody>
      </p:sp>
      <p:pic>
        <p:nvPicPr>
          <p:cNvPr id="10" name="Picture 9"/>
          <p:cNvPicPr>
            <a:picLocks noChangeAspect="1"/>
          </p:cNvPicPr>
          <p:nvPr userDrawn="1"/>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156908" y="104295"/>
            <a:ext cx="608201" cy="611167"/>
          </a:xfrm>
          <a:prstGeom prst="rect">
            <a:avLst/>
          </a:prstGeom>
        </p:spPr>
      </p:pic>
    </p:spTree>
    <p:extLst>
      <p:ext uri="{BB962C8B-B14F-4D97-AF65-F5344CB8AC3E}">
        <p14:creationId xmlns:p14="http://schemas.microsoft.com/office/powerpoint/2010/main" val="289230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45895" y="6308079"/>
            <a:ext cx="5108790" cy="338554"/>
          </a:xfrm>
          <a:prstGeom prst="rect">
            <a:avLst/>
          </a:prstGeom>
          <a:noFill/>
        </p:spPr>
        <p:txBody>
          <a:bodyPr wrap="square" rtlCol="0">
            <a:spAutoFit/>
          </a:bodyPr>
          <a:lstStyle/>
          <a:p>
            <a:r>
              <a:rPr lang="is-IS" sz="1600" smtClean="0">
                <a:solidFill>
                  <a:srgbClr val="0054A6"/>
                </a:solidFill>
              </a:rPr>
              <a:t>Meeting 11 April 2017</a:t>
            </a:r>
            <a:r>
              <a:rPr lang="is-IS" sz="1600" baseline="0" smtClean="0">
                <a:solidFill>
                  <a:srgbClr val="0054A6"/>
                </a:solidFill>
              </a:rPr>
              <a:t> with Alf Karlsson </a:t>
            </a:r>
            <a:endParaRPr lang="is-IS" sz="1600" dirty="0">
              <a:solidFill>
                <a:srgbClr val="0054A6"/>
              </a:solidFill>
            </a:endParaRPr>
          </a:p>
        </p:txBody>
      </p:sp>
      <p:pic>
        <p:nvPicPr>
          <p:cNvPr id="8" name="Picture 7"/>
          <p:cNvPicPr>
            <a:picLocks noChangeAspect="1"/>
          </p:cNvPicPr>
          <p:nvPr userDrawn="1"/>
        </p:nvPicPr>
        <p:blipFill>
          <a:blip r:embed="rId2">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tretch>
            <a:fillRect/>
          </a:stretch>
        </p:blipFill>
        <p:spPr>
          <a:xfrm>
            <a:off x="156908" y="104295"/>
            <a:ext cx="608201" cy="611167"/>
          </a:xfrm>
          <a:prstGeom prst="rect">
            <a:avLst/>
          </a:prstGeom>
        </p:spPr>
      </p:pic>
    </p:spTree>
    <p:extLst>
      <p:ext uri="{BB962C8B-B14F-4D97-AF65-F5344CB8AC3E}">
        <p14:creationId xmlns:p14="http://schemas.microsoft.com/office/powerpoint/2010/main" val="23435185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p:cNvSpPr/>
          <p:nvPr/>
        </p:nvSpPr>
        <p:spPr>
          <a:xfrm>
            <a:off x="1" y="758952"/>
            <a:ext cx="3237871"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914401"/>
            <a:ext cx="2752746" cy="5011946"/>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sp>
      <p:sp>
        <p:nvSpPr>
          <p:cNvPr id="3" name="Text Placeholder 2"/>
          <p:cNvSpPr>
            <a:spLocks noGrp="1"/>
          </p:cNvSpPr>
          <p:nvPr>
            <p:ph type="body" idx="1"/>
          </p:nvPr>
        </p:nvSpPr>
        <p:spPr>
          <a:xfrm>
            <a:off x="3355675" y="758952"/>
            <a:ext cx="8358997" cy="5330952"/>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4/10/2017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1909550"/>
      </p:ext>
    </p:extLst>
  </p:cSld>
  <p:clrMap bg1="lt1" tx1="dk1" bg2="lt2" tx2="dk2" accent1="accent1" accent2="accent2" accent3="accent3" accent4="accent4" accent5="accent5" accent6="accent6" hlink="hlink" folHlink="folHlink"/>
  <p:sldLayoutIdLst>
    <p:sldLayoutId id="2147484008" r:id="rId1"/>
    <p:sldLayoutId id="2147484009" r:id="rId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Candara" panose="020E0502030303020204" pitchFamily="34" charset="0"/>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400" kern="1200">
          <a:solidFill>
            <a:schemeClr val="tx1">
              <a:lumMod val="65000"/>
              <a:lumOff val="35000"/>
            </a:schemeClr>
          </a:solidFill>
          <a:latin typeface="Candara" panose="020E0502030303020204" pitchFamily="34" charset="0"/>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2000" kern="1200">
          <a:solidFill>
            <a:schemeClr val="tx1">
              <a:lumMod val="65000"/>
              <a:lumOff val="35000"/>
            </a:schemeClr>
          </a:solidFill>
          <a:latin typeface="Candara" panose="020E0502030303020204" pitchFamily="34" charset="0"/>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Candara" panose="020E0502030303020204" pitchFamily="34" charset="0"/>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Candara" panose="020E0502030303020204" pitchFamily="34" charset="0"/>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Candara" panose="020E0502030303020204" pitchFamily="34" charset="0"/>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69848" y="1298448"/>
            <a:ext cx="7315200" cy="2350099"/>
          </a:xfrm>
        </p:spPr>
        <p:txBody>
          <a:bodyPr/>
          <a:lstStyle/>
          <a:p>
            <a:r>
              <a:rPr lang="is-IS" smtClean="0"/>
              <a:t>oops! ... I did it again</a:t>
            </a:r>
            <a:endParaRPr lang="is-IS" dirty="0"/>
          </a:p>
        </p:txBody>
      </p:sp>
      <p:sp>
        <p:nvSpPr>
          <p:cNvPr id="5" name="Subtitle 4"/>
          <p:cNvSpPr>
            <a:spLocks noGrp="1"/>
          </p:cNvSpPr>
          <p:nvPr>
            <p:ph type="subTitle" idx="1"/>
          </p:nvPr>
        </p:nvSpPr>
        <p:spPr>
          <a:xfrm>
            <a:off x="1100015" y="3802455"/>
            <a:ext cx="7315200" cy="2290527"/>
          </a:xfrm>
        </p:spPr>
        <p:txBody>
          <a:bodyPr>
            <a:normAutofit/>
          </a:bodyPr>
          <a:lstStyle/>
          <a:p>
            <a:r>
              <a:rPr lang="is-IS" smtClean="0"/>
              <a:t>What lessons may be gained from earlier implementation </a:t>
            </a:r>
            <a:br>
              <a:rPr lang="is-IS" smtClean="0"/>
            </a:br>
            <a:r>
              <a:rPr lang="is-IS" smtClean="0"/>
              <a:t>of framework housing legislation in Iceland? </a:t>
            </a:r>
          </a:p>
          <a:p>
            <a:r>
              <a:rPr lang="is-IS" smtClean="0"/>
              <a:t>The Association of Local Authorities in Iceland</a:t>
            </a:r>
          </a:p>
          <a:p>
            <a:pPr marL="342900" indent="-342900">
              <a:buClr>
                <a:schemeClr val="bg1"/>
              </a:buClr>
              <a:buFont typeface="Wingdings" panose="05000000000000000000" pitchFamily="2" charset="2"/>
              <a:buChar char="§"/>
            </a:pPr>
            <a:r>
              <a:rPr lang="is-IS" smtClean="0"/>
              <a:t>Guðjón Bragason Head of Welfare and Legal Department </a:t>
            </a:r>
            <a:endParaRPr lang="is-IS" dirty="0" smtClean="0"/>
          </a:p>
          <a:p>
            <a:pPr marL="342900" indent="-342900">
              <a:buClr>
                <a:schemeClr val="bg1"/>
              </a:buClr>
              <a:buFont typeface="Wingdings" panose="05000000000000000000" pitchFamily="2" charset="2"/>
              <a:buChar char="§"/>
            </a:pPr>
            <a:r>
              <a:rPr lang="is-IS" smtClean="0"/>
              <a:t>Tryggvi Þórhallsson lawyer</a:t>
            </a:r>
            <a:endParaRPr lang="is-I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09023" y="759588"/>
            <a:ext cx="3382978" cy="5333394"/>
          </a:xfrm>
          <a:prstGeom prst="rect">
            <a:avLst/>
          </a:prstGeom>
        </p:spPr>
      </p:pic>
    </p:spTree>
    <p:extLst>
      <p:ext uri="{BB962C8B-B14F-4D97-AF65-F5344CB8AC3E}">
        <p14:creationId xmlns:p14="http://schemas.microsoft.com/office/powerpoint/2010/main" val="6940573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Planning  </a:t>
            </a:r>
            <a:endParaRPr lang="is-IS" dirty="0"/>
          </a:p>
        </p:txBody>
      </p:sp>
      <p:sp>
        <p:nvSpPr>
          <p:cNvPr id="3" name="Content Placeholder 2"/>
          <p:cNvSpPr>
            <a:spLocks noGrp="1"/>
          </p:cNvSpPr>
          <p:nvPr>
            <p:ph idx="1"/>
          </p:nvPr>
        </p:nvSpPr>
        <p:spPr>
          <a:xfrm>
            <a:off x="3467939" y="727511"/>
            <a:ext cx="8292512" cy="5198835"/>
          </a:xfrm>
        </p:spPr>
        <p:txBody>
          <a:bodyPr>
            <a:normAutofit fontScale="92500" lnSpcReduction="10000"/>
          </a:bodyPr>
          <a:lstStyle/>
          <a:p>
            <a:endParaRPr lang="is-IS" dirty="0" smtClean="0"/>
          </a:p>
          <a:p>
            <a:endParaRPr lang="is-IS" dirty="0" smtClean="0"/>
          </a:p>
          <a:p>
            <a:pPr marL="0" indent="0">
              <a:buNone/>
            </a:pPr>
            <a:endParaRPr lang="is-IS" sz="3600"/>
          </a:p>
          <a:p>
            <a:r>
              <a:rPr lang="is-IS" sz="3600" smtClean="0"/>
              <a:t> The </a:t>
            </a:r>
            <a:r>
              <a:rPr lang="is-IS" sz="3600"/>
              <a:t>aim is for </a:t>
            </a:r>
            <a:r>
              <a:rPr lang="is-IS" sz="3600"/>
              <a:t>every </a:t>
            </a:r>
            <a:r>
              <a:rPr lang="is-IS" sz="3600" smtClean="0"/>
              <a:t>municipality to have  </a:t>
            </a:r>
            <a:br>
              <a:rPr lang="is-IS" sz="3600" smtClean="0"/>
            </a:br>
            <a:r>
              <a:rPr lang="is-IS" sz="3600" smtClean="0"/>
              <a:t> its housing plan </a:t>
            </a:r>
          </a:p>
          <a:p>
            <a:r>
              <a:rPr lang="is-IS" sz="3600"/>
              <a:t> </a:t>
            </a:r>
            <a:r>
              <a:rPr lang="is-IS" sz="3600" smtClean="0"/>
              <a:t>Co-ordination between </a:t>
            </a:r>
            <a:r>
              <a:rPr lang="en-US" sz="3600" dirty="0"/>
              <a:t>a</a:t>
            </a:r>
            <a:r>
              <a:rPr lang="en-US" sz="3600" dirty="0" smtClean="0"/>
              <a:t>djacent </a:t>
            </a:r>
            <a:br>
              <a:rPr lang="en-US" sz="3600" dirty="0" smtClean="0"/>
            </a:br>
            <a:r>
              <a:rPr lang="en-US" sz="3600" dirty="0" smtClean="0"/>
              <a:t> </a:t>
            </a:r>
            <a:r>
              <a:rPr lang="en-US" sz="3600" dirty="0" err="1" smtClean="0"/>
              <a:t>munipalities</a:t>
            </a:r>
            <a:r>
              <a:rPr lang="en-US" sz="3600" smtClean="0"/>
              <a:t> </a:t>
            </a:r>
          </a:p>
          <a:p>
            <a:r>
              <a:rPr lang="en-US" sz="3600"/>
              <a:t> </a:t>
            </a:r>
            <a:r>
              <a:rPr lang="en-US" sz="3600" smtClean="0"/>
              <a:t>Spans four and eight years </a:t>
            </a:r>
          </a:p>
          <a:p>
            <a:pPr lvl="1"/>
            <a:r>
              <a:rPr lang="en-US" sz="3200"/>
              <a:t> </a:t>
            </a:r>
            <a:r>
              <a:rPr lang="en-US" sz="3200" smtClean="0"/>
              <a:t>Four years is the law-prescribed </a:t>
            </a:r>
            <a:br>
              <a:rPr lang="en-US" sz="3200" smtClean="0"/>
            </a:br>
            <a:r>
              <a:rPr lang="en-US" sz="3200" smtClean="0"/>
              <a:t> budgetary term for the municipalities</a:t>
            </a:r>
          </a:p>
          <a:p>
            <a:r>
              <a:rPr lang="is-IS" sz="3600"/>
              <a:t> </a:t>
            </a:r>
            <a:r>
              <a:rPr lang="is-IS" sz="3600" smtClean="0"/>
              <a:t>HFF provides comprehensive data </a:t>
            </a:r>
            <a:endParaRPr lang="en-US" sz="3600" dirty="0" smtClean="0"/>
          </a:p>
        </p:txBody>
      </p:sp>
    </p:spTree>
    <p:extLst>
      <p:ext uri="{BB962C8B-B14F-4D97-AF65-F5344CB8AC3E}">
        <p14:creationId xmlns:p14="http://schemas.microsoft.com/office/powerpoint/2010/main" val="862130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Conclusion  </a:t>
            </a:r>
            <a:br>
              <a:rPr lang="is-IS" smtClean="0"/>
            </a:br>
            <a:r>
              <a:rPr lang="is-IS" smtClean="0"/>
              <a:t>(of a sort)</a:t>
            </a:r>
            <a:endParaRPr lang="is-IS" dirty="0"/>
          </a:p>
        </p:txBody>
      </p:sp>
      <p:sp>
        <p:nvSpPr>
          <p:cNvPr id="3" name="Content Placeholder 2"/>
          <p:cNvSpPr>
            <a:spLocks noGrp="1"/>
          </p:cNvSpPr>
          <p:nvPr>
            <p:ph idx="1"/>
          </p:nvPr>
        </p:nvSpPr>
        <p:spPr>
          <a:xfrm>
            <a:off x="3467939" y="727512"/>
            <a:ext cx="8292512" cy="4963886"/>
          </a:xfrm>
        </p:spPr>
        <p:txBody>
          <a:bodyPr>
            <a:normAutofit/>
          </a:bodyPr>
          <a:lstStyle/>
          <a:p>
            <a:endParaRPr lang="is-IS" dirty="0" smtClean="0"/>
          </a:p>
          <a:p>
            <a:endParaRPr lang="is-IS" dirty="0" smtClean="0"/>
          </a:p>
          <a:p>
            <a:r>
              <a:rPr lang="is-IS" sz="3600" smtClean="0"/>
              <a:t> Called for: A stable, balanced and cost-</a:t>
            </a:r>
            <a:br>
              <a:rPr lang="is-IS" sz="3600" smtClean="0"/>
            </a:br>
            <a:r>
              <a:rPr lang="is-IS" sz="3600" smtClean="0"/>
              <a:t> effective affordable housing regime</a:t>
            </a:r>
          </a:p>
          <a:p>
            <a:r>
              <a:rPr lang="is-IS" sz="3600"/>
              <a:t> </a:t>
            </a:r>
            <a:r>
              <a:rPr lang="is-IS" sz="3600" smtClean="0"/>
              <a:t>The acute shortage of today must be </a:t>
            </a:r>
            <a:br>
              <a:rPr lang="is-IS" sz="3600" smtClean="0"/>
            </a:br>
            <a:r>
              <a:rPr lang="is-IS" sz="3600" smtClean="0"/>
              <a:t> solved by greatly increased supply of </a:t>
            </a:r>
            <a:br>
              <a:rPr lang="is-IS" sz="3600" smtClean="0"/>
            </a:br>
            <a:r>
              <a:rPr lang="is-IS" sz="3600" smtClean="0"/>
              <a:t> rented housing</a:t>
            </a:r>
          </a:p>
          <a:p>
            <a:r>
              <a:rPr lang="is-IS" sz="3600" smtClean="0"/>
              <a:t> This supply </a:t>
            </a:r>
            <a:r>
              <a:rPr lang="is-IS" sz="3600" u="sng" smtClean="0"/>
              <a:t>has</a:t>
            </a:r>
            <a:r>
              <a:rPr lang="is-IS" sz="3600" smtClean="0"/>
              <a:t> to be cost-effective </a:t>
            </a:r>
          </a:p>
        </p:txBody>
      </p:sp>
    </p:spTree>
    <p:extLst>
      <p:ext uri="{BB962C8B-B14F-4D97-AF65-F5344CB8AC3E}">
        <p14:creationId xmlns:p14="http://schemas.microsoft.com/office/powerpoint/2010/main" val="3560165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Background</a:t>
            </a:r>
            <a:endParaRPr lang="is-IS" dirty="0"/>
          </a:p>
        </p:txBody>
      </p:sp>
      <p:sp>
        <p:nvSpPr>
          <p:cNvPr id="3" name="Content Placeholder 2"/>
          <p:cNvSpPr>
            <a:spLocks noGrp="1"/>
          </p:cNvSpPr>
          <p:nvPr>
            <p:ph idx="1"/>
          </p:nvPr>
        </p:nvSpPr>
        <p:spPr>
          <a:xfrm>
            <a:off x="3368351" y="718458"/>
            <a:ext cx="8089642" cy="4963886"/>
          </a:xfrm>
        </p:spPr>
        <p:txBody>
          <a:bodyPr>
            <a:normAutofit/>
          </a:bodyPr>
          <a:lstStyle/>
          <a:p>
            <a:endParaRPr lang="is-IS" dirty="0" smtClean="0"/>
          </a:p>
          <a:p>
            <a:endParaRPr lang="is-IS" dirty="0" smtClean="0"/>
          </a:p>
          <a:p>
            <a:r>
              <a:rPr lang="is-IS" sz="3600" smtClean="0"/>
              <a:t>Shortage of data</a:t>
            </a:r>
          </a:p>
          <a:p>
            <a:r>
              <a:rPr lang="is-IS" sz="3600"/>
              <a:t> </a:t>
            </a:r>
            <a:r>
              <a:rPr lang="is-IS" sz="3600" smtClean="0"/>
              <a:t>Nepotism</a:t>
            </a:r>
          </a:p>
          <a:p>
            <a:r>
              <a:rPr lang="is-IS" sz="3600"/>
              <a:t> </a:t>
            </a:r>
            <a:r>
              <a:rPr lang="is-IS" sz="3600" smtClean="0"/>
              <a:t>Rollercoaster economy ...</a:t>
            </a:r>
            <a:br>
              <a:rPr lang="is-IS" sz="3600" smtClean="0"/>
            </a:br>
            <a:r>
              <a:rPr lang="is-IS" sz="3600" smtClean="0"/>
              <a:t> ... and the post-2008 crisis of course</a:t>
            </a:r>
          </a:p>
          <a:p>
            <a:endParaRPr lang="is-IS" dirty="0"/>
          </a:p>
        </p:txBody>
      </p:sp>
    </p:spTree>
    <p:extLst>
      <p:ext uri="{BB962C8B-B14F-4D97-AF65-F5344CB8AC3E}">
        <p14:creationId xmlns:p14="http://schemas.microsoft.com/office/powerpoint/2010/main" val="3511850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Challenges</a:t>
            </a:r>
            <a:endParaRPr lang="is-IS" dirty="0"/>
          </a:p>
        </p:txBody>
      </p:sp>
      <p:sp>
        <p:nvSpPr>
          <p:cNvPr id="3" name="Content Placeholder 2"/>
          <p:cNvSpPr>
            <a:spLocks noGrp="1"/>
          </p:cNvSpPr>
          <p:nvPr>
            <p:ph idx="1"/>
          </p:nvPr>
        </p:nvSpPr>
        <p:spPr>
          <a:xfrm>
            <a:off x="3467939" y="727512"/>
            <a:ext cx="8292512" cy="4963886"/>
          </a:xfrm>
        </p:spPr>
        <p:txBody>
          <a:bodyPr>
            <a:normAutofit/>
          </a:bodyPr>
          <a:lstStyle/>
          <a:p>
            <a:endParaRPr lang="is-IS" dirty="0" smtClean="0"/>
          </a:p>
          <a:p>
            <a:endParaRPr lang="is-IS" dirty="0" smtClean="0"/>
          </a:p>
          <a:p>
            <a:r>
              <a:rPr lang="is-IS" sz="3600" smtClean="0"/>
              <a:t> 74 municipalities</a:t>
            </a:r>
          </a:p>
          <a:p>
            <a:r>
              <a:rPr lang="is-IS" sz="3600" smtClean="0"/>
              <a:t> All have the same legal obligations</a:t>
            </a:r>
          </a:p>
          <a:p>
            <a:pPr lvl="1"/>
            <a:r>
              <a:rPr lang="is-IS" sz="3200" smtClean="0"/>
              <a:t> The need for central support is different</a:t>
            </a:r>
          </a:p>
          <a:p>
            <a:r>
              <a:rPr lang="is-IS" sz="3600"/>
              <a:t> </a:t>
            </a:r>
            <a:r>
              <a:rPr lang="is-IS" sz="3600" smtClean="0"/>
              <a:t>2016: HFF becomes a central Actor</a:t>
            </a:r>
          </a:p>
          <a:p>
            <a:r>
              <a:rPr lang="is-IS" sz="3600"/>
              <a:t> </a:t>
            </a:r>
            <a:r>
              <a:rPr lang="is-IS" sz="3600" smtClean="0"/>
              <a:t>2017: Legislation for further reforms</a:t>
            </a:r>
          </a:p>
        </p:txBody>
      </p:sp>
    </p:spTree>
    <p:extLst>
      <p:ext uri="{BB962C8B-B14F-4D97-AF65-F5344CB8AC3E}">
        <p14:creationId xmlns:p14="http://schemas.microsoft.com/office/powerpoint/2010/main" val="3116922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Municipal Policy 2014-18</a:t>
            </a:r>
            <a:endParaRPr lang="is-IS" dirty="0"/>
          </a:p>
        </p:txBody>
      </p:sp>
      <p:sp>
        <p:nvSpPr>
          <p:cNvPr id="3" name="Content Placeholder 2"/>
          <p:cNvSpPr>
            <a:spLocks noGrp="1"/>
          </p:cNvSpPr>
          <p:nvPr>
            <p:ph idx="1"/>
          </p:nvPr>
        </p:nvSpPr>
        <p:spPr>
          <a:xfrm>
            <a:off x="3467939" y="727511"/>
            <a:ext cx="8292512" cy="5356417"/>
          </a:xfrm>
        </p:spPr>
        <p:txBody>
          <a:bodyPr>
            <a:normAutofit fontScale="92500" lnSpcReduction="10000"/>
          </a:bodyPr>
          <a:lstStyle/>
          <a:p>
            <a:endParaRPr lang="is-IS" dirty="0" smtClean="0"/>
          </a:p>
          <a:p>
            <a:pPr marL="0" indent="0">
              <a:buNone/>
            </a:pPr>
            <a:r>
              <a:rPr lang="is-IS" sz="3600" smtClean="0"/>
              <a:t>The Association assists the municipalities</a:t>
            </a:r>
          </a:p>
          <a:p>
            <a:pPr marL="0" indent="0">
              <a:buNone/>
            </a:pPr>
            <a:r>
              <a:rPr lang="is-IS" sz="3600" smtClean="0"/>
              <a:t>Key notions: </a:t>
            </a:r>
          </a:p>
          <a:p>
            <a:r>
              <a:rPr lang="en-GB" sz="3600" dirty="0" smtClean="0"/>
              <a:t> Affordable housing </a:t>
            </a:r>
          </a:p>
          <a:p>
            <a:r>
              <a:rPr lang="en-GB" sz="3600" dirty="0" smtClean="0"/>
              <a:t> Regard for the youngest generations</a:t>
            </a:r>
          </a:p>
          <a:p>
            <a:r>
              <a:rPr lang="en-GB" sz="3600" dirty="0" smtClean="0"/>
              <a:t> Security both for those who own and rent</a:t>
            </a:r>
          </a:p>
          <a:p>
            <a:r>
              <a:rPr lang="en-GB" sz="3600" dirty="0"/>
              <a:t> </a:t>
            </a:r>
            <a:r>
              <a:rPr lang="en-GB" sz="3600" dirty="0" smtClean="0"/>
              <a:t>Support for social </a:t>
            </a:r>
            <a:r>
              <a:rPr lang="en-GB" sz="3600" dirty="0"/>
              <a:t>cohesion and „</a:t>
            </a:r>
            <a:r>
              <a:rPr lang="en-GB" sz="3600" dirty="0" smtClean="0"/>
              <a:t>blending“ </a:t>
            </a:r>
          </a:p>
          <a:p>
            <a:r>
              <a:rPr lang="en-GB" sz="3600" dirty="0" smtClean="0"/>
              <a:t> Diverse </a:t>
            </a:r>
            <a:r>
              <a:rPr lang="en-GB" sz="3600" dirty="0"/>
              <a:t>and flexible housing market </a:t>
            </a:r>
            <a:endParaRPr lang="en-GB" sz="3600" dirty="0" smtClean="0"/>
          </a:p>
          <a:p>
            <a:r>
              <a:rPr lang="en-GB" sz="3600" dirty="0"/>
              <a:t> </a:t>
            </a:r>
            <a:r>
              <a:rPr lang="en-GB" sz="3600" dirty="0" smtClean="0"/>
              <a:t>Supply of plots for flats </a:t>
            </a:r>
            <a:endParaRPr lang="en-GB" sz="3600" dirty="0"/>
          </a:p>
          <a:p>
            <a:r>
              <a:rPr lang="is-IS" sz="3600" smtClean="0"/>
              <a:t> Cost-effective norms and innovation</a:t>
            </a:r>
          </a:p>
        </p:txBody>
      </p:sp>
    </p:spTree>
    <p:extLst>
      <p:ext uri="{BB962C8B-B14F-4D97-AF65-F5344CB8AC3E}">
        <p14:creationId xmlns:p14="http://schemas.microsoft.com/office/powerpoint/2010/main" val="14409993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069" y="914401"/>
            <a:ext cx="2842706" cy="5011946"/>
          </a:xfrm>
        </p:spPr>
        <p:txBody>
          <a:bodyPr/>
          <a:lstStyle/>
          <a:p>
            <a:r>
              <a:rPr lang="is-IS" smtClean="0"/>
              <a:t>Road map</a:t>
            </a:r>
            <a:endParaRPr lang="is-IS" dirty="0"/>
          </a:p>
        </p:txBody>
      </p:sp>
      <p:sp>
        <p:nvSpPr>
          <p:cNvPr id="3" name="Content Placeholder 2"/>
          <p:cNvSpPr>
            <a:spLocks noGrp="1"/>
          </p:cNvSpPr>
          <p:nvPr>
            <p:ph idx="1"/>
          </p:nvPr>
        </p:nvSpPr>
        <p:spPr>
          <a:xfrm>
            <a:off x="3467939" y="727512"/>
            <a:ext cx="8292512" cy="4963886"/>
          </a:xfrm>
        </p:spPr>
        <p:txBody>
          <a:bodyPr>
            <a:normAutofit/>
          </a:bodyPr>
          <a:lstStyle/>
          <a:p>
            <a:endParaRPr lang="is-IS" dirty="0" smtClean="0"/>
          </a:p>
          <a:p>
            <a:pPr marL="0" indent="0">
              <a:buNone/>
            </a:pPr>
            <a:r>
              <a:rPr lang="is-IS" sz="3600" smtClean="0"/>
              <a:t>Stong emphasis on housing plans</a:t>
            </a:r>
            <a:r>
              <a:rPr lang="is-IS" sz="3600" smtClean="0"/>
              <a:t>:</a:t>
            </a:r>
            <a:endParaRPr lang="is-IS" sz="3600" dirty="0" smtClean="0"/>
          </a:p>
          <a:p>
            <a:r>
              <a:rPr lang="is-IS" sz="3600" smtClean="0"/>
              <a:t> A new task for many municipalites </a:t>
            </a:r>
          </a:p>
          <a:p>
            <a:r>
              <a:rPr lang="is-IS" sz="3600"/>
              <a:t> </a:t>
            </a:r>
            <a:r>
              <a:rPr lang="is-IS" sz="3600" smtClean="0"/>
              <a:t>Needs based approach</a:t>
            </a:r>
          </a:p>
          <a:p>
            <a:pPr lvl="1"/>
            <a:r>
              <a:rPr lang="is-IS" sz="2800" smtClean="0"/>
              <a:t> Addresses the acute current situation </a:t>
            </a:r>
          </a:p>
          <a:p>
            <a:pPr lvl="1"/>
            <a:r>
              <a:rPr lang="is-IS" sz="2800" smtClean="0"/>
              <a:t> </a:t>
            </a:r>
            <a:r>
              <a:rPr lang="en-GB" sz="2800" dirty="0" smtClean="0"/>
              <a:t>Analyses</a:t>
            </a:r>
            <a:r>
              <a:rPr lang="is-IS" sz="2800" smtClean="0"/>
              <a:t> </a:t>
            </a:r>
            <a:r>
              <a:rPr lang="is-IS" sz="2800" dirty="0" smtClean="0"/>
              <a:t>the waiting lists</a:t>
            </a:r>
          </a:p>
          <a:p>
            <a:r>
              <a:rPr lang="is-IS" sz="3600" smtClean="0"/>
              <a:t> What </a:t>
            </a:r>
            <a:r>
              <a:rPr lang="is-IS" sz="3600" dirty="0" smtClean="0"/>
              <a:t>is in the pipeline?</a:t>
            </a:r>
          </a:p>
          <a:p>
            <a:r>
              <a:rPr lang="is-IS" sz="3600"/>
              <a:t> </a:t>
            </a:r>
            <a:r>
              <a:rPr lang="is-IS" sz="3600" smtClean="0"/>
              <a:t>How will the demand evolve?  </a:t>
            </a:r>
            <a:endParaRPr lang="is-IS" sz="3600" dirty="0" smtClean="0"/>
          </a:p>
        </p:txBody>
      </p:sp>
    </p:spTree>
    <p:extLst>
      <p:ext uri="{BB962C8B-B14F-4D97-AF65-F5344CB8AC3E}">
        <p14:creationId xmlns:p14="http://schemas.microsoft.com/office/powerpoint/2010/main" val="3623782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Stability </a:t>
            </a:r>
            <a:endParaRPr lang="is-IS" dirty="0"/>
          </a:p>
        </p:txBody>
      </p:sp>
      <p:sp>
        <p:nvSpPr>
          <p:cNvPr id="3" name="Content Placeholder 2"/>
          <p:cNvSpPr>
            <a:spLocks noGrp="1"/>
          </p:cNvSpPr>
          <p:nvPr>
            <p:ph idx="1"/>
          </p:nvPr>
        </p:nvSpPr>
        <p:spPr>
          <a:xfrm>
            <a:off x="3467939" y="727511"/>
            <a:ext cx="8292512" cy="5347363"/>
          </a:xfrm>
        </p:spPr>
        <p:txBody>
          <a:bodyPr>
            <a:normAutofit/>
          </a:bodyPr>
          <a:lstStyle/>
          <a:p>
            <a:endParaRPr lang="is-IS" dirty="0" smtClean="0"/>
          </a:p>
          <a:p>
            <a:endParaRPr lang="is-IS" dirty="0" smtClean="0"/>
          </a:p>
          <a:p>
            <a:r>
              <a:rPr lang="is-IS" sz="3600" smtClean="0"/>
              <a:t> Policy drift should be resisted</a:t>
            </a:r>
          </a:p>
          <a:p>
            <a:r>
              <a:rPr lang="is-IS" sz="3600"/>
              <a:t> </a:t>
            </a:r>
            <a:r>
              <a:rPr lang="is-IS" sz="3600" smtClean="0"/>
              <a:t>Keep pressure groups in check </a:t>
            </a:r>
          </a:p>
          <a:p>
            <a:r>
              <a:rPr lang="is-IS" sz="3600"/>
              <a:t> </a:t>
            </a:r>
            <a:r>
              <a:rPr lang="is-IS" sz="3600" smtClean="0"/>
              <a:t>Avoid scattering of public </a:t>
            </a:r>
            <a:r>
              <a:rPr lang="is-IS" sz="3600" smtClean="0"/>
              <a:t>resources: </a:t>
            </a:r>
            <a:endParaRPr lang="is-IS" sz="3600" smtClean="0"/>
          </a:p>
          <a:p>
            <a:pPr lvl="1"/>
            <a:r>
              <a:rPr lang="is-IS" sz="3200"/>
              <a:t> </a:t>
            </a:r>
            <a:r>
              <a:rPr lang="is-IS" sz="3200" smtClean="0"/>
              <a:t>Flats built under an affordable </a:t>
            </a:r>
            <a:br>
              <a:rPr lang="is-IS" sz="3200" smtClean="0"/>
            </a:br>
            <a:r>
              <a:rPr lang="is-IS" sz="3200" smtClean="0"/>
              <a:t> housing regime should not be sold </a:t>
            </a:r>
            <a:br>
              <a:rPr lang="is-IS" sz="3200" smtClean="0"/>
            </a:br>
            <a:r>
              <a:rPr lang="is-IS" sz="3200" smtClean="0"/>
              <a:t> in times of economic upswings</a:t>
            </a:r>
          </a:p>
          <a:p>
            <a:pPr lvl="1"/>
            <a:r>
              <a:rPr lang="is-IS" sz="3200"/>
              <a:t> </a:t>
            </a:r>
            <a:r>
              <a:rPr lang="is-IS" sz="3200" smtClean="0"/>
              <a:t>It is reasonable for people to move on</a:t>
            </a:r>
          </a:p>
        </p:txBody>
      </p:sp>
    </p:spTree>
    <p:extLst>
      <p:ext uri="{BB962C8B-B14F-4D97-AF65-F5344CB8AC3E}">
        <p14:creationId xmlns:p14="http://schemas.microsoft.com/office/powerpoint/2010/main" val="726342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42" y="914401"/>
            <a:ext cx="2906740" cy="5011946"/>
          </a:xfrm>
        </p:spPr>
        <p:txBody>
          <a:bodyPr/>
          <a:lstStyle/>
          <a:p>
            <a:r>
              <a:rPr lang="is-IS" smtClean="0"/>
              <a:t>Demographics </a:t>
            </a:r>
            <a:endParaRPr lang="is-IS" dirty="0"/>
          </a:p>
        </p:txBody>
      </p:sp>
      <p:sp>
        <p:nvSpPr>
          <p:cNvPr id="3" name="Content Placeholder 2"/>
          <p:cNvSpPr>
            <a:spLocks noGrp="1"/>
          </p:cNvSpPr>
          <p:nvPr>
            <p:ph idx="1"/>
          </p:nvPr>
        </p:nvSpPr>
        <p:spPr>
          <a:xfrm>
            <a:off x="3467939" y="727512"/>
            <a:ext cx="8292512" cy="4963886"/>
          </a:xfrm>
        </p:spPr>
        <p:txBody>
          <a:bodyPr>
            <a:normAutofit/>
          </a:bodyPr>
          <a:lstStyle/>
          <a:p>
            <a:endParaRPr lang="is-IS" dirty="0" smtClean="0"/>
          </a:p>
          <a:p>
            <a:endParaRPr lang="is-IS" dirty="0" smtClean="0"/>
          </a:p>
          <a:p>
            <a:r>
              <a:rPr lang="is-IS" sz="3600"/>
              <a:t> </a:t>
            </a:r>
            <a:r>
              <a:rPr lang="is-IS" sz="3600" smtClean="0"/>
              <a:t>„Self-ownership“</a:t>
            </a:r>
          </a:p>
          <a:p>
            <a:r>
              <a:rPr lang="is-IS" sz="3600" smtClean="0"/>
              <a:t> Ageing of the population</a:t>
            </a:r>
          </a:p>
          <a:p>
            <a:r>
              <a:rPr lang="is-IS" sz="3600"/>
              <a:t> </a:t>
            </a:r>
            <a:r>
              <a:rPr lang="is-IS" sz="3600" smtClean="0"/>
              <a:t>Progression of disabilities</a:t>
            </a:r>
          </a:p>
        </p:txBody>
      </p:sp>
    </p:spTree>
    <p:extLst>
      <p:ext uri="{BB962C8B-B14F-4D97-AF65-F5344CB8AC3E}">
        <p14:creationId xmlns:p14="http://schemas.microsoft.com/office/powerpoint/2010/main" val="3906809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Rollercoaster economy </a:t>
            </a:r>
            <a:endParaRPr lang="is-IS" dirty="0"/>
          </a:p>
        </p:txBody>
      </p:sp>
      <p:sp>
        <p:nvSpPr>
          <p:cNvPr id="3" name="Content Placeholder 2"/>
          <p:cNvSpPr>
            <a:spLocks noGrp="1"/>
          </p:cNvSpPr>
          <p:nvPr>
            <p:ph idx="1"/>
          </p:nvPr>
        </p:nvSpPr>
        <p:spPr>
          <a:xfrm>
            <a:off x="3467939" y="727512"/>
            <a:ext cx="8292512" cy="4963886"/>
          </a:xfrm>
        </p:spPr>
        <p:txBody>
          <a:bodyPr>
            <a:normAutofit/>
          </a:bodyPr>
          <a:lstStyle/>
          <a:p>
            <a:endParaRPr lang="is-IS" dirty="0" smtClean="0"/>
          </a:p>
          <a:p>
            <a:endParaRPr lang="is-IS" dirty="0" smtClean="0"/>
          </a:p>
          <a:p>
            <a:r>
              <a:rPr lang="is-IS" sz="3600" smtClean="0"/>
              <a:t> Housing bubbles</a:t>
            </a:r>
          </a:p>
          <a:p>
            <a:r>
              <a:rPr lang="is-IS" sz="3600"/>
              <a:t> </a:t>
            </a:r>
            <a:r>
              <a:rPr lang="is-IS" sz="3600" smtClean="0"/>
              <a:t>Pressure on the municipalites to </a:t>
            </a:r>
            <a:br>
              <a:rPr lang="is-IS" sz="3600" smtClean="0"/>
            </a:br>
            <a:r>
              <a:rPr lang="is-IS" sz="3600" smtClean="0"/>
              <a:t> „play along“ in times of upswing</a:t>
            </a:r>
          </a:p>
          <a:p>
            <a:r>
              <a:rPr lang="is-IS" sz="3600" smtClean="0"/>
              <a:t> AirBnB </a:t>
            </a:r>
          </a:p>
        </p:txBody>
      </p:sp>
    </p:spTree>
    <p:extLst>
      <p:ext uri="{BB962C8B-B14F-4D97-AF65-F5344CB8AC3E}">
        <p14:creationId xmlns:p14="http://schemas.microsoft.com/office/powerpoint/2010/main" val="229193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Norms </a:t>
            </a:r>
            <a:endParaRPr lang="is-IS" dirty="0"/>
          </a:p>
        </p:txBody>
      </p:sp>
      <p:sp>
        <p:nvSpPr>
          <p:cNvPr id="3" name="Content Placeholder 2"/>
          <p:cNvSpPr>
            <a:spLocks noGrp="1"/>
          </p:cNvSpPr>
          <p:nvPr>
            <p:ph idx="1"/>
          </p:nvPr>
        </p:nvSpPr>
        <p:spPr>
          <a:xfrm>
            <a:off x="3467939" y="727512"/>
            <a:ext cx="8292512" cy="4963886"/>
          </a:xfrm>
        </p:spPr>
        <p:txBody>
          <a:bodyPr>
            <a:normAutofit/>
          </a:bodyPr>
          <a:lstStyle/>
          <a:p>
            <a:endParaRPr lang="is-IS" dirty="0" smtClean="0"/>
          </a:p>
          <a:p>
            <a:endParaRPr lang="is-IS" dirty="0" smtClean="0"/>
          </a:p>
          <a:p>
            <a:r>
              <a:rPr lang="is-IS" sz="3600" smtClean="0"/>
              <a:t> A tendency for ever larger flats</a:t>
            </a:r>
          </a:p>
          <a:p>
            <a:r>
              <a:rPr lang="is-IS" sz="3600"/>
              <a:t> </a:t>
            </a:r>
            <a:r>
              <a:rPr lang="is-IS" sz="3600" smtClean="0"/>
              <a:t>Universal design</a:t>
            </a:r>
          </a:p>
          <a:p>
            <a:r>
              <a:rPr lang="is-IS" sz="3600"/>
              <a:t> </a:t>
            </a:r>
            <a:r>
              <a:rPr lang="is-IS" sz="3600" smtClean="0"/>
              <a:t>New Icelandic building regulation (2012)</a:t>
            </a:r>
            <a:br>
              <a:rPr lang="is-IS" sz="3600" smtClean="0"/>
            </a:br>
            <a:r>
              <a:rPr lang="is-IS" sz="3600" smtClean="0"/>
              <a:t> </a:t>
            </a:r>
            <a:r>
              <a:rPr lang="is-IS" sz="2800"/>
              <a:t>„the most progressive of the Nordic regulations in </a:t>
            </a:r>
            <a:br>
              <a:rPr lang="is-IS" sz="2800"/>
            </a:br>
            <a:r>
              <a:rPr lang="is-IS" sz="2800"/>
              <a:t> terms of </a:t>
            </a:r>
            <a:r>
              <a:rPr lang="is-IS" sz="2800" smtClean="0"/>
              <a:t>sustainable development...“</a:t>
            </a:r>
          </a:p>
          <a:p>
            <a:r>
              <a:rPr lang="is-IS" sz="3600" smtClean="0"/>
              <a:t> But what about costs? </a:t>
            </a:r>
            <a:endParaRPr lang="is-IS" sz="3600"/>
          </a:p>
          <a:p>
            <a:endParaRPr lang="is-IS" sz="3600" smtClean="0"/>
          </a:p>
        </p:txBody>
      </p:sp>
    </p:spTree>
    <p:extLst>
      <p:ext uri="{BB962C8B-B14F-4D97-AF65-F5344CB8AC3E}">
        <p14:creationId xmlns:p14="http://schemas.microsoft.com/office/powerpoint/2010/main" val="24557842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Custom 1">
      <a:dk1>
        <a:srgbClr val="000000"/>
      </a:dk1>
      <a:lt1>
        <a:srgbClr val="FFFFFF"/>
      </a:lt1>
      <a:dk2>
        <a:srgbClr val="545454"/>
      </a:dk2>
      <a:lt2>
        <a:srgbClr val="BFBFBF"/>
      </a:lt2>
      <a:accent1>
        <a:srgbClr val="0054A6"/>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349</TotalTime>
  <Words>730</Words>
  <Application>Microsoft Office PowerPoint</Application>
  <PresentationFormat>Widescreen</PresentationFormat>
  <Paragraphs>127</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Candara</vt:lpstr>
      <vt:lpstr>Corbel</vt:lpstr>
      <vt:lpstr>Wingdings</vt:lpstr>
      <vt:lpstr>Wingdings 2</vt:lpstr>
      <vt:lpstr>Frame</vt:lpstr>
      <vt:lpstr>oops! ... I did it again</vt:lpstr>
      <vt:lpstr>Background</vt:lpstr>
      <vt:lpstr>Challenges</vt:lpstr>
      <vt:lpstr>Municipal Policy 2014-18</vt:lpstr>
      <vt:lpstr>Road map</vt:lpstr>
      <vt:lpstr>Stability </vt:lpstr>
      <vt:lpstr>Demographics </vt:lpstr>
      <vt:lpstr>Rollercoaster economy </vt:lpstr>
      <vt:lpstr>Norms </vt:lpstr>
      <vt:lpstr>Planning  </vt:lpstr>
      <vt:lpstr>Conclusion   (of a sort)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Lífeyrissjóðir</dc:title>
  <dc:creator>Ingibjörg Hinriksdóttir</dc:creator>
  <cp:lastModifiedBy>Tryggvi Þórhallsson</cp:lastModifiedBy>
  <cp:revision>37</cp:revision>
  <cp:lastPrinted>2017-04-10T13:06:15Z</cp:lastPrinted>
  <dcterms:created xsi:type="dcterms:W3CDTF">2016-09-19T13:01:57Z</dcterms:created>
  <dcterms:modified xsi:type="dcterms:W3CDTF">2017-04-10T15:21:08Z</dcterms:modified>
</cp:coreProperties>
</file>